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61" r:id="rId2"/>
    <p:sldId id="263" r:id="rId3"/>
    <p:sldId id="262" r:id="rId4"/>
    <p:sldId id="256" r:id="rId5"/>
    <p:sldId id="257" r:id="rId6"/>
    <p:sldId id="273" r:id="rId7"/>
    <p:sldId id="258" r:id="rId8"/>
    <p:sldId id="259" r:id="rId9"/>
    <p:sldId id="265" r:id="rId10"/>
    <p:sldId id="266" r:id="rId11"/>
    <p:sldId id="274" r:id="rId12"/>
    <p:sldId id="264" r:id="rId13"/>
    <p:sldId id="275" r:id="rId14"/>
    <p:sldId id="267" r:id="rId15"/>
    <p:sldId id="268" r:id="rId16"/>
    <p:sldId id="269" r:id="rId17"/>
    <p:sldId id="270" r:id="rId18"/>
    <p:sldId id="271" r:id="rId19"/>
    <p:sldId id="272"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5" autoAdjust="0"/>
    <p:restoredTop sz="94660"/>
  </p:normalViewPr>
  <p:slideViewPr>
    <p:cSldViewPr>
      <p:cViewPr>
        <p:scale>
          <a:sx n="75" d="100"/>
          <a:sy n="75" d="100"/>
        </p:scale>
        <p:origin x="-19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F542A-DCF1-4F0F-9540-07D92E31F811}" type="datetimeFigureOut">
              <a:rPr lang="tr-TR" smtClean="0"/>
              <a:t>16.12.2017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2C5FD-25E3-4292-8647-868C87F7E42D}" type="slidenum">
              <a:rPr lang="tr-TR" smtClean="0"/>
              <a:t>‹#›</a:t>
            </a:fld>
            <a:endParaRPr lang="tr-TR"/>
          </a:p>
        </p:txBody>
      </p:sp>
    </p:spTree>
    <p:extLst>
      <p:ext uri="{BB962C8B-B14F-4D97-AF65-F5344CB8AC3E}">
        <p14:creationId xmlns:p14="http://schemas.microsoft.com/office/powerpoint/2010/main" val="139715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682C5FD-25E3-4292-8647-868C87F7E42D}" type="slidenum">
              <a:rPr lang="tr-TR" smtClean="0"/>
              <a:t>3</a:t>
            </a:fld>
            <a:endParaRPr lang="tr-TR"/>
          </a:p>
        </p:txBody>
      </p:sp>
    </p:spTree>
    <p:extLst>
      <p:ext uri="{BB962C8B-B14F-4D97-AF65-F5344CB8AC3E}">
        <p14:creationId xmlns:p14="http://schemas.microsoft.com/office/powerpoint/2010/main" val="367852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682C5FD-25E3-4292-8647-868C87F7E42D}" type="slidenum">
              <a:rPr lang="tr-TR" smtClean="0"/>
              <a:t>13</a:t>
            </a:fld>
            <a:endParaRPr lang="tr-TR"/>
          </a:p>
        </p:txBody>
      </p:sp>
    </p:spTree>
    <p:extLst>
      <p:ext uri="{BB962C8B-B14F-4D97-AF65-F5344CB8AC3E}">
        <p14:creationId xmlns:p14="http://schemas.microsoft.com/office/powerpoint/2010/main" val="163496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16.12.2017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16.12.2017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16.12.2017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16.12.2017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16.12.2017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16.12.2017</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564904"/>
            <a:ext cx="6516687"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08562"/>
            <a:ext cx="4392488" cy="369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78" y="1475274"/>
            <a:ext cx="4459411" cy="369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195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p:cTn id="14" dur="1000" fill="hold"/>
                                        <p:tgtEl>
                                          <p:spTgt spid="2053"/>
                                        </p:tgtEl>
                                        <p:attrNameLst>
                                          <p:attrName>ppt_w</p:attrName>
                                        </p:attrNameLst>
                                      </p:cBhvr>
                                      <p:tavLst>
                                        <p:tav tm="0">
                                          <p:val>
                                            <p:fltVal val="0"/>
                                          </p:val>
                                        </p:tav>
                                        <p:tav tm="100000">
                                          <p:val>
                                            <p:strVal val="#ppt_w"/>
                                          </p:val>
                                        </p:tav>
                                      </p:tavLst>
                                    </p:anim>
                                    <p:anim calcmode="lin" valueType="num">
                                      <p:cBhvr>
                                        <p:cTn id="15" dur="1000" fill="hold"/>
                                        <p:tgtEl>
                                          <p:spTgt spid="2053"/>
                                        </p:tgtEl>
                                        <p:attrNameLst>
                                          <p:attrName>ppt_h</p:attrName>
                                        </p:attrNameLst>
                                      </p:cBhvr>
                                      <p:tavLst>
                                        <p:tav tm="0">
                                          <p:val>
                                            <p:fltVal val="0"/>
                                          </p:val>
                                        </p:tav>
                                        <p:tav tm="100000">
                                          <p:val>
                                            <p:strVal val="#ppt_h"/>
                                          </p:val>
                                        </p:tav>
                                      </p:tavLst>
                                    </p:anim>
                                    <p:anim calcmode="lin" valueType="num">
                                      <p:cBhvr>
                                        <p:cTn id="16" dur="1000" fill="hold"/>
                                        <p:tgtEl>
                                          <p:spTgt spid="2053"/>
                                        </p:tgtEl>
                                        <p:attrNameLst>
                                          <p:attrName>style.rotation</p:attrName>
                                        </p:attrNameLst>
                                      </p:cBhvr>
                                      <p:tavLst>
                                        <p:tav tm="0">
                                          <p:val>
                                            <p:fltVal val="90"/>
                                          </p:val>
                                        </p:tav>
                                        <p:tav tm="100000">
                                          <p:val>
                                            <p:fltVal val="0"/>
                                          </p:val>
                                        </p:tav>
                                      </p:tavLst>
                                    </p:anim>
                                    <p:animEffect transition="in" filter="fade">
                                      <p:cBhvr>
                                        <p:cTn id="1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86000" y="1859340"/>
            <a:ext cx="4572000" cy="3416320"/>
          </a:xfrm>
          <a:prstGeom prst="rect">
            <a:avLst/>
          </a:prstGeom>
        </p:spPr>
        <p:txBody>
          <a:bodyPr>
            <a:spAutoFit/>
          </a:bodyPr>
          <a:lstStyle/>
          <a:p>
            <a:r>
              <a:rPr lang="tr-TR" dirty="0" smtClean="0"/>
              <a:t>     ORTAKLARIMIZIN OKULLARI</a:t>
            </a:r>
          </a:p>
          <a:p>
            <a:r>
              <a:rPr lang="tr-TR" dirty="0" smtClean="0"/>
              <a:t>Almanya</a:t>
            </a:r>
            <a:r>
              <a:rPr lang="tr-TR" dirty="0"/>
              <a:t>: </a:t>
            </a:r>
            <a:r>
              <a:rPr lang="tr-TR" dirty="0" err="1"/>
              <a:t>Stadtteilschule</a:t>
            </a:r>
            <a:r>
              <a:rPr lang="tr-TR" dirty="0"/>
              <a:t> </a:t>
            </a:r>
            <a:r>
              <a:rPr lang="tr-TR" dirty="0" err="1"/>
              <a:t>Arheilgen</a:t>
            </a:r>
            <a:r>
              <a:rPr lang="tr-TR" dirty="0"/>
              <a:t>(İlköğretim) </a:t>
            </a:r>
          </a:p>
          <a:p>
            <a:r>
              <a:rPr lang="tr-TR" dirty="0"/>
              <a:t>Romanya: </a:t>
            </a:r>
            <a:r>
              <a:rPr lang="tr-TR" dirty="0" err="1"/>
              <a:t>Scoala</a:t>
            </a:r>
            <a:r>
              <a:rPr lang="tr-TR" dirty="0"/>
              <a:t> </a:t>
            </a:r>
            <a:r>
              <a:rPr lang="tr-TR" dirty="0" err="1"/>
              <a:t>Primara</a:t>
            </a:r>
            <a:r>
              <a:rPr lang="tr-TR" dirty="0"/>
              <a:t> </a:t>
            </a:r>
            <a:r>
              <a:rPr lang="tr-TR" dirty="0" err="1"/>
              <a:t>Hänsel</a:t>
            </a:r>
            <a:r>
              <a:rPr lang="tr-TR" dirty="0"/>
              <a:t> </a:t>
            </a:r>
            <a:r>
              <a:rPr lang="tr-TR" dirty="0" err="1"/>
              <a:t>und</a:t>
            </a:r>
            <a:r>
              <a:rPr lang="tr-TR" dirty="0"/>
              <a:t> </a:t>
            </a:r>
            <a:r>
              <a:rPr lang="tr-TR" dirty="0" err="1"/>
              <a:t>Gretel</a:t>
            </a:r>
            <a:r>
              <a:rPr lang="tr-TR" dirty="0"/>
              <a:t>(Anaokulu) </a:t>
            </a:r>
          </a:p>
          <a:p>
            <a:r>
              <a:rPr lang="tr-TR" dirty="0"/>
              <a:t>Çek Cumhuriyeti: </a:t>
            </a:r>
            <a:r>
              <a:rPr lang="tr-TR" dirty="0" err="1"/>
              <a:t>Základní</a:t>
            </a:r>
            <a:r>
              <a:rPr lang="tr-TR" dirty="0"/>
              <a:t> </a:t>
            </a:r>
            <a:r>
              <a:rPr lang="tr-TR" dirty="0" err="1"/>
              <a:t>škola</a:t>
            </a:r>
            <a:r>
              <a:rPr lang="tr-TR" dirty="0"/>
              <a:t> TGM </a:t>
            </a:r>
            <a:r>
              <a:rPr lang="tr-TR" dirty="0" err="1"/>
              <a:t>Blansko</a:t>
            </a:r>
            <a:r>
              <a:rPr lang="tr-TR" dirty="0"/>
              <a:t>(İlköğretim) </a:t>
            </a:r>
          </a:p>
          <a:p>
            <a:r>
              <a:rPr lang="tr-TR" dirty="0"/>
              <a:t>Bulgaristan: </a:t>
            </a:r>
            <a:r>
              <a:rPr lang="tr-TR" dirty="0" err="1"/>
              <a:t>Private</a:t>
            </a:r>
            <a:r>
              <a:rPr lang="tr-TR" dirty="0"/>
              <a:t> </a:t>
            </a:r>
            <a:r>
              <a:rPr lang="tr-TR" dirty="0" err="1"/>
              <a:t>Secondary</a:t>
            </a:r>
            <a:r>
              <a:rPr lang="tr-TR" dirty="0"/>
              <a:t> </a:t>
            </a:r>
            <a:r>
              <a:rPr lang="tr-TR" dirty="0" err="1"/>
              <a:t>Comprehensive</a:t>
            </a:r>
            <a:r>
              <a:rPr lang="tr-TR" dirty="0"/>
              <a:t> School DRITA(Özel İlköğretim) </a:t>
            </a:r>
          </a:p>
          <a:p>
            <a:r>
              <a:rPr lang="tr-TR" dirty="0" smtClean="0"/>
              <a:t>İsveç:</a:t>
            </a:r>
            <a:endParaRPr lang="tr-TR" dirty="0"/>
          </a:p>
          <a:p>
            <a:r>
              <a:rPr lang="tr-TR" dirty="0" smtClean="0"/>
              <a:t> </a:t>
            </a:r>
            <a:endParaRPr lang="tr-TR" dirty="0"/>
          </a:p>
        </p:txBody>
      </p:sp>
    </p:spTree>
    <p:extLst>
      <p:ext uri="{BB962C8B-B14F-4D97-AF65-F5344CB8AC3E}">
        <p14:creationId xmlns:p14="http://schemas.microsoft.com/office/powerpoint/2010/main" val="19430565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r>
              <a:rPr lang="en-US" dirty="0" err="1" smtClean="0">
                <a:solidFill>
                  <a:schemeClr val="accent4">
                    <a:lumMod val="75000"/>
                  </a:schemeClr>
                </a:solidFill>
              </a:rPr>
              <a:t>Freshw</a:t>
            </a:r>
            <a:r>
              <a:rPr lang="tr-TR" dirty="0" err="1" smtClean="0">
                <a:solidFill>
                  <a:schemeClr val="accent4">
                    <a:lumMod val="75000"/>
                  </a:schemeClr>
                </a:solidFill>
              </a:rPr>
              <a:t>ater</a:t>
            </a:r>
            <a:endParaRPr lang="tr-TR" dirty="0" smtClean="0">
              <a:solidFill>
                <a:schemeClr val="accent4">
                  <a:lumMod val="75000"/>
                </a:schemeClr>
              </a:solidFill>
            </a:endParaRPr>
          </a:p>
          <a:p>
            <a:endParaRPr lang="en-US" dirty="0">
              <a:solidFill>
                <a:schemeClr val="accent4">
                  <a:lumMod val="75000"/>
                </a:schemeClr>
              </a:solidFill>
            </a:endParaRPr>
          </a:p>
          <a:p>
            <a:r>
              <a:rPr lang="en-US" dirty="0">
                <a:solidFill>
                  <a:schemeClr val="accent4">
                    <a:lumMod val="75000"/>
                  </a:schemeClr>
                </a:solidFill>
              </a:rPr>
              <a:t>Freshwater ecosystems–lakes, rivers, and the smaller ponds and streams–make up only two percent of Earth's water resources, and only one percent remains drinkable. Learn more about the planet's freshwater and how you can protect what's left.</a:t>
            </a:r>
            <a:endParaRPr lang="tr-TR" dirty="0">
              <a:solidFill>
                <a:schemeClr val="accent4">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584" y="4077072"/>
            <a:ext cx="7560840" cy="192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849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1582341"/>
            <a:ext cx="4572000" cy="2862322"/>
          </a:xfrm>
          <a:prstGeom prst="rect">
            <a:avLst/>
          </a:prstGeom>
        </p:spPr>
        <p:txBody>
          <a:bodyPr>
            <a:spAutoFit/>
          </a:bodyPr>
          <a:lstStyle/>
          <a:p>
            <a:r>
              <a:rPr lang="tr-TR" dirty="0"/>
              <a:t>*Projenin Özeti: </a:t>
            </a:r>
            <a:endParaRPr lang="tr-TR" dirty="0" smtClean="0"/>
          </a:p>
          <a:p>
            <a:endParaRPr lang="tr-TR" dirty="0" smtClean="0"/>
          </a:p>
          <a:p>
            <a:r>
              <a:rPr lang="tr-TR" dirty="0" smtClean="0"/>
              <a:t>Tatlı su ekosistemini </a:t>
            </a:r>
            <a:r>
              <a:rPr lang="tr-TR" dirty="0" err="1" smtClean="0"/>
              <a:t>göller,nehirler.küçük</a:t>
            </a:r>
            <a:r>
              <a:rPr lang="tr-TR" dirty="0" smtClean="0"/>
              <a:t> göller ve dereler </a:t>
            </a:r>
            <a:r>
              <a:rPr lang="tr-TR" dirty="0" err="1" smtClean="0"/>
              <a:t>oluşturmaktadır.Bunlar</a:t>
            </a:r>
            <a:r>
              <a:rPr lang="tr-TR" dirty="0" smtClean="0"/>
              <a:t> dünya su kaynaklarının%2 </a:t>
            </a:r>
            <a:r>
              <a:rPr lang="tr-TR" dirty="0" err="1" smtClean="0"/>
              <a:t>ni</a:t>
            </a:r>
            <a:r>
              <a:rPr lang="tr-TR" dirty="0" smtClean="0"/>
              <a:t> </a:t>
            </a:r>
            <a:r>
              <a:rPr lang="tr-TR" dirty="0" err="1" smtClean="0"/>
              <a:t>oluşturmaktadır.Ve</a:t>
            </a:r>
            <a:r>
              <a:rPr lang="tr-TR" dirty="0" smtClean="0"/>
              <a:t> bu kaynakların </a:t>
            </a:r>
            <a:r>
              <a:rPr lang="tr-TR" dirty="0" err="1" smtClean="0"/>
              <a:t>sadaece</a:t>
            </a:r>
            <a:r>
              <a:rPr lang="tr-TR" dirty="0" smtClean="0"/>
              <a:t> %1i içilebilir </a:t>
            </a:r>
            <a:r>
              <a:rPr lang="tr-TR" dirty="0" err="1" smtClean="0"/>
              <a:t>durumda.Bu</a:t>
            </a:r>
            <a:r>
              <a:rPr lang="tr-TR" dirty="0" smtClean="0"/>
              <a:t> bağlamda tatlı suyun önemini vurgulamak ve tüketme oranına dikkat çekmek için tasarlanmış bir projedir.</a:t>
            </a:r>
            <a:endParaRPr lang="tr-TR" dirty="0"/>
          </a:p>
        </p:txBody>
      </p:sp>
    </p:spTree>
    <p:extLst>
      <p:ext uri="{BB962C8B-B14F-4D97-AF65-F5344CB8AC3E}">
        <p14:creationId xmlns:p14="http://schemas.microsoft.com/office/powerpoint/2010/main" val="12691048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lstStyle/>
          <a:p>
            <a:r>
              <a:rPr lang="tr-TR" dirty="0" smtClean="0"/>
              <a:t>ALMANYA DARMSTADH BAŞLANGIÇ TOPLANTISI</a:t>
            </a:r>
            <a:endParaRPr lang="tr-TR" dirty="0"/>
          </a:p>
        </p:txBody>
      </p:sp>
    </p:spTree>
    <p:extLst>
      <p:ext uri="{BB962C8B-B14F-4D97-AF65-F5344CB8AC3E}">
        <p14:creationId xmlns:p14="http://schemas.microsoft.com/office/powerpoint/2010/main" val="37807787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üllüzar\Desktop\20171006_0856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8000211"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215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üllüzar\Desktop\20171006_091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764704"/>
            <a:ext cx="792088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8716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üllüzar\Desktop\20171006_091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828092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0756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üllüzar\Desktop\IMG-20171009-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99288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228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üllüzar\Desktop\20171006_0842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92696"/>
            <a:ext cx="784887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665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üllüzar\Desktop\20171006_0944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855722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886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143" y="1772816"/>
            <a:ext cx="1813761"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772816"/>
            <a:ext cx="1894143"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047" y="1772816"/>
            <a:ext cx="1800200" cy="131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966" y="3090067"/>
            <a:ext cx="1813938" cy="145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113584"/>
            <a:ext cx="189414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2047" y="3090067"/>
            <a:ext cx="1800199" cy="145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0529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3074"/>
                                        </p:tgtEl>
                                        <p:attrNameLst>
                                          <p:attrName>r</p:attrName>
                                        </p:attrNameLst>
                                      </p:cBhvr>
                                    </p:animRot>
                                  </p:childTnLst>
                                </p:cTn>
                              </p:par>
                              <p:par>
                                <p:cTn id="7" presetID="8" presetClass="emph" presetSubtype="0" fill="hold" nodeType="withEffect">
                                  <p:stCondLst>
                                    <p:cond delay="0"/>
                                  </p:stCondLst>
                                  <p:childTnLst>
                                    <p:animRot by="43200000">
                                      <p:cBhvr>
                                        <p:cTn id="8" dur="2000" fill="hold"/>
                                        <p:tgtEl>
                                          <p:spTgt spid="3075"/>
                                        </p:tgtEl>
                                        <p:attrNameLst>
                                          <p:attrName>r</p:attrName>
                                        </p:attrNameLst>
                                      </p:cBhvr>
                                    </p:animRot>
                                  </p:childTnLst>
                                </p:cTn>
                              </p:par>
                              <p:par>
                                <p:cTn id="9" presetID="8" presetClass="emph" presetSubtype="0" fill="hold" nodeType="withEffect">
                                  <p:stCondLst>
                                    <p:cond delay="0"/>
                                  </p:stCondLst>
                                  <p:childTnLst>
                                    <p:animRot by="43200000">
                                      <p:cBhvr>
                                        <p:cTn id="10" dur="2000" fill="hold"/>
                                        <p:tgtEl>
                                          <p:spTgt spid="3076"/>
                                        </p:tgtEl>
                                        <p:attrNameLst>
                                          <p:attrName>r</p:attrName>
                                        </p:attrNameLst>
                                      </p:cBhvr>
                                    </p:animRot>
                                  </p:childTnLst>
                                </p:cTn>
                              </p:par>
                              <p:par>
                                <p:cTn id="11" presetID="8" presetClass="emph" presetSubtype="0" fill="hold" nodeType="withEffect">
                                  <p:stCondLst>
                                    <p:cond delay="0"/>
                                  </p:stCondLst>
                                  <p:childTnLst>
                                    <p:animRot by="43200000">
                                      <p:cBhvr>
                                        <p:cTn id="12" dur="2000" fill="hold"/>
                                        <p:tgtEl>
                                          <p:spTgt spid="3077"/>
                                        </p:tgtEl>
                                        <p:attrNameLst>
                                          <p:attrName>r</p:attrName>
                                        </p:attrNameLst>
                                      </p:cBhvr>
                                    </p:animRot>
                                  </p:childTnLst>
                                </p:cTn>
                              </p:par>
                              <p:par>
                                <p:cTn id="13" presetID="8" presetClass="emph" presetSubtype="0" fill="hold" nodeType="withEffect">
                                  <p:stCondLst>
                                    <p:cond delay="0"/>
                                  </p:stCondLst>
                                  <p:childTnLst>
                                    <p:animRot by="43200000">
                                      <p:cBhvr>
                                        <p:cTn id="14" dur="2000" fill="hold"/>
                                        <p:tgtEl>
                                          <p:spTgt spid="3078"/>
                                        </p:tgtEl>
                                        <p:attrNameLst>
                                          <p:attrName>r</p:attrName>
                                        </p:attrNameLst>
                                      </p:cBhvr>
                                    </p:animRot>
                                  </p:childTnLst>
                                </p:cTn>
                              </p:par>
                              <p:par>
                                <p:cTn id="15" presetID="8" presetClass="emph" presetSubtype="0" fill="hold" nodeType="withEffect">
                                  <p:stCondLst>
                                    <p:cond delay="0"/>
                                  </p:stCondLst>
                                  <p:childTnLst>
                                    <p:animRot by="43200000">
                                      <p:cBhvr>
                                        <p:cTn id="16" dur="2000" fill="hold"/>
                                        <p:tgtEl>
                                          <p:spTgt spid="30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32656"/>
            <a:ext cx="6696744" cy="4248472"/>
          </a:xfrm>
        </p:spPr>
        <p:txBody>
          <a:bodyPr/>
          <a:lstStyle/>
          <a:p>
            <a:r>
              <a:rPr lang="tr-TR" sz="2800" b="0" dirty="0">
                <a:solidFill>
                  <a:srgbClr val="000000"/>
                </a:solidFill>
                <a:latin typeface="Calibri"/>
              </a:rPr>
              <a:t/>
            </a:r>
            <a:br>
              <a:rPr lang="tr-TR" sz="2800" b="0" dirty="0">
                <a:solidFill>
                  <a:srgbClr val="000000"/>
                </a:solidFill>
                <a:latin typeface="Calibri"/>
              </a:rPr>
            </a:br>
            <a:r>
              <a:rPr lang="tr-TR" sz="7200" b="0" dirty="0" smtClean="0">
                <a:solidFill>
                  <a:srgbClr val="000000"/>
                </a:solidFill>
                <a:latin typeface="Calibri"/>
              </a:rPr>
              <a:t>TATLI SU KRİZİ </a:t>
            </a:r>
            <a:r>
              <a:rPr lang="tr-TR" sz="7200" dirty="0" smtClean="0">
                <a:solidFill>
                  <a:srgbClr val="000000"/>
                </a:solidFill>
                <a:latin typeface="Calibri"/>
              </a:rPr>
              <a:t> </a:t>
            </a:r>
            <a:r>
              <a:rPr lang="tr-TR" sz="4800" b="0" dirty="0">
                <a:solidFill>
                  <a:srgbClr val="000000"/>
                </a:solidFill>
                <a:latin typeface="Calibri"/>
              </a:rPr>
              <a:t/>
            </a:r>
            <a:br>
              <a:rPr lang="tr-TR" sz="4800" b="0" dirty="0">
                <a:solidFill>
                  <a:srgbClr val="000000"/>
                </a:solidFill>
                <a:latin typeface="Calibri"/>
              </a:rPr>
            </a:br>
            <a:r>
              <a:rPr lang="tr-TR" sz="4800" b="0" dirty="0">
                <a:solidFill>
                  <a:srgbClr val="000000"/>
                </a:solidFill>
                <a:latin typeface="Calibri"/>
              </a:rPr>
              <a:t>Toroslar Vali Sabahattin Çakmakoğlu Ortaokulu </a:t>
            </a:r>
            <a:br>
              <a:rPr lang="tr-TR" sz="4800" b="0" dirty="0">
                <a:solidFill>
                  <a:srgbClr val="000000"/>
                </a:solidFill>
                <a:latin typeface="Calibri"/>
              </a:rPr>
            </a:br>
            <a:r>
              <a:rPr lang="tr-TR" sz="4800" b="0" dirty="0">
                <a:solidFill>
                  <a:srgbClr val="000000"/>
                </a:solidFill>
                <a:latin typeface="Calibri"/>
              </a:rPr>
              <a:t>KA2-Okul Eğitimi Stratejik Ortaklıklar Projesi </a:t>
            </a:r>
            <a:endParaRPr lang="tr-TR" dirty="0"/>
          </a:p>
        </p:txBody>
      </p:sp>
    </p:spTree>
    <p:extLst>
      <p:ext uri="{BB962C8B-B14F-4D97-AF65-F5344CB8AC3E}">
        <p14:creationId xmlns:p14="http://schemas.microsoft.com/office/powerpoint/2010/main" val="3315541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64254" y="3212976"/>
            <a:ext cx="7840194" cy="1512168"/>
          </a:xfrm>
        </p:spPr>
        <p:txBody>
          <a:bodyPr>
            <a:normAutofit/>
          </a:bodyPr>
          <a:lstStyle/>
          <a:p>
            <a:r>
              <a:rPr lang="tr-TR" sz="4800" dirty="0" smtClean="0">
                <a:solidFill>
                  <a:srgbClr val="FF0000"/>
                </a:solidFill>
                <a:latin typeface="Arial Rounded MT Bold" pitchFamily="34" charset="0"/>
              </a:rPr>
              <a:t>FRESH WATER CRISIS</a:t>
            </a:r>
            <a:endParaRPr lang="tr-TR" sz="4800" dirty="0">
              <a:solidFill>
                <a:srgbClr val="FF0000"/>
              </a:solidFill>
              <a:latin typeface="Arial Rounded MT Bold" pitchFamily="34" charset="0"/>
            </a:endParaRPr>
          </a:p>
        </p:txBody>
      </p:sp>
      <p:sp>
        <p:nvSpPr>
          <p:cNvPr id="2" name="Başlık 1"/>
          <p:cNvSpPr>
            <a:spLocks noGrp="1"/>
          </p:cNvSpPr>
          <p:nvPr>
            <p:ph type="ctrTitle"/>
          </p:nvPr>
        </p:nvSpPr>
        <p:spPr>
          <a:xfrm>
            <a:off x="-34311" y="1145066"/>
            <a:ext cx="6480720" cy="936104"/>
          </a:xfrm>
        </p:spPr>
        <p:txBody>
          <a:bodyPr/>
          <a:lstStyle/>
          <a:p>
            <a:r>
              <a:rPr lang="tr-TR" dirty="0" smtClean="0">
                <a:latin typeface="Forte" pitchFamily="66" charset="0"/>
              </a:rPr>
              <a:t>TEACHING IN EUROPE:</a:t>
            </a:r>
            <a:endParaRPr lang="tr-TR" dirty="0">
              <a:latin typeface="Forte"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88" y="4154277"/>
            <a:ext cx="6401891" cy="25607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8239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8)">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404664"/>
            <a:ext cx="6729905" cy="2808312"/>
          </a:xfrm>
        </p:spPr>
        <p:txBody>
          <a:bodyPr>
            <a:normAutofit/>
          </a:bodyPr>
          <a:lstStyle/>
          <a:p>
            <a:r>
              <a:rPr lang="en-US" dirty="0">
                <a:solidFill>
                  <a:srgbClr val="00B0F0"/>
                </a:solidFill>
                <a:latin typeface="Arial Black" pitchFamily="34" charset="0"/>
              </a:rPr>
              <a:t>By 2050 a third of the people on Earth may lack a clean, secure source of </a:t>
            </a:r>
            <a:r>
              <a:rPr lang="en-US" dirty="0" smtClean="0">
                <a:solidFill>
                  <a:srgbClr val="00B0F0"/>
                </a:solidFill>
                <a:latin typeface="Arial Black" pitchFamily="34" charset="0"/>
              </a:rPr>
              <a:t>water. Learn </a:t>
            </a:r>
            <a:r>
              <a:rPr lang="en-US" dirty="0">
                <a:solidFill>
                  <a:srgbClr val="00B0F0"/>
                </a:solidFill>
                <a:latin typeface="Arial Black" pitchFamily="34" charset="0"/>
              </a:rPr>
              <a:t>about freshwater resources and how they are used to feed, power, and sustain all life. See how the forces of technology, climate, human nature, and policy create challenges and drive solutions for a sustainable planet.</a:t>
            </a:r>
            <a:endParaRPr lang="tr-TR" dirty="0">
              <a:solidFill>
                <a:srgbClr val="00B0F0"/>
              </a:solidFill>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84984"/>
            <a:ext cx="75608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1131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anim calcmode="lin" valueType="num">
                                      <p:cBhvr>
                                        <p:cTn id="13" dur="2000" fill="hold"/>
                                        <p:tgtEl>
                                          <p:spTgt spid="2050"/>
                                        </p:tgtEl>
                                        <p:attrNameLst>
                                          <p:attrName>ppt_w</p:attrName>
                                        </p:attrNameLst>
                                      </p:cBhvr>
                                      <p:tavLst>
                                        <p:tav tm="0" fmla="#ppt_w*sin(2.5*pi*$)">
                                          <p:val>
                                            <p:fltVal val="0"/>
                                          </p:val>
                                        </p:tav>
                                        <p:tav tm="100000">
                                          <p:val>
                                            <p:fltVal val="1"/>
                                          </p:val>
                                        </p:tav>
                                      </p:tavLst>
                                    </p:anim>
                                    <p:anim calcmode="lin" valueType="num">
                                      <p:cBhvr>
                                        <p:cTn id="14"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lnSpcReduction="10000"/>
          </a:bodyPr>
          <a:lstStyle/>
          <a:p>
            <a:r>
              <a:rPr lang="tr-TR" dirty="0" smtClean="0"/>
              <a:t>2050 yılında dünyadaki insanların dörtte üçü temiz ve güvenli su kaynaklarından yoksun </a:t>
            </a:r>
            <a:r>
              <a:rPr lang="tr-TR" dirty="0" err="1" smtClean="0"/>
              <a:t>kalabilirler.Tatlı</a:t>
            </a:r>
            <a:r>
              <a:rPr lang="tr-TR" dirty="0" smtClean="0"/>
              <a:t> su kaynakları hakkında daha fazla bilinçlenmek ve tatlı su kaynaklarının, hayatımızı idama </a:t>
            </a:r>
            <a:r>
              <a:rPr lang="tr-TR" dirty="0" err="1"/>
              <a:t>e</a:t>
            </a:r>
            <a:r>
              <a:rPr lang="tr-TR" dirty="0" err="1" smtClean="0"/>
              <a:t>ttirmede,güç</a:t>
            </a:r>
            <a:r>
              <a:rPr lang="tr-TR" dirty="0" smtClean="0"/>
              <a:t> ve beslenmede de kullanıldığını fark etmek gerekiyor.  </a:t>
            </a:r>
          </a:p>
          <a:p>
            <a:r>
              <a:rPr lang="tr-TR" dirty="0"/>
              <a:t> </a:t>
            </a:r>
            <a:r>
              <a:rPr lang="tr-TR" dirty="0" smtClean="0"/>
              <a:t>  Teknolojik </a:t>
            </a:r>
            <a:r>
              <a:rPr lang="tr-TR" dirty="0" err="1" smtClean="0"/>
              <a:t>güçlerin,iklimin,insan</a:t>
            </a:r>
            <a:r>
              <a:rPr lang="tr-TR" dirty="0" smtClean="0"/>
              <a:t> doğasının ve bakış açısının nasıl zorluk yarattığını görmek ve yaşanabilir bir gezegen için çözümler üretmek gerektiğini bilmemiz gerekiyor.</a:t>
            </a:r>
            <a:endParaRPr lang="tr-TR" dirty="0"/>
          </a:p>
        </p:txBody>
      </p:sp>
    </p:spTree>
    <p:extLst>
      <p:ext uri="{BB962C8B-B14F-4D97-AF65-F5344CB8AC3E}">
        <p14:creationId xmlns:p14="http://schemas.microsoft.com/office/powerpoint/2010/main" val="11743112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3"/>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 y="517038"/>
            <a:ext cx="3655872" cy="30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4" y="3528141"/>
            <a:ext cx="3655872" cy="257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616" y="3437895"/>
            <a:ext cx="5365880" cy="266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616" y="517038"/>
            <a:ext cx="5365880" cy="30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5035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p:cTn id="25" dur="500" fill="hold"/>
                                        <p:tgtEl>
                                          <p:spTgt spid="3075"/>
                                        </p:tgtEl>
                                        <p:attrNameLst>
                                          <p:attrName>ppt_w</p:attrName>
                                        </p:attrNameLst>
                                      </p:cBhvr>
                                      <p:tavLst>
                                        <p:tav tm="0">
                                          <p:val>
                                            <p:fltVal val="0"/>
                                          </p:val>
                                        </p:tav>
                                        <p:tav tm="100000">
                                          <p:val>
                                            <p:strVal val="#ppt_w"/>
                                          </p:val>
                                        </p:tav>
                                      </p:tavLst>
                                    </p:anim>
                                    <p:anim calcmode="lin" valueType="num">
                                      <p:cBhvr>
                                        <p:cTn id="26" dur="500" fill="hold"/>
                                        <p:tgtEl>
                                          <p:spTgt spid="3075"/>
                                        </p:tgtEl>
                                        <p:attrNameLst>
                                          <p:attrName>ppt_h</p:attrName>
                                        </p:attrNameLst>
                                      </p:cBhvr>
                                      <p:tavLst>
                                        <p:tav tm="0">
                                          <p:val>
                                            <p:fltVal val="0"/>
                                          </p:val>
                                        </p:tav>
                                        <p:tav tm="100000">
                                          <p:val>
                                            <p:strVal val="#ppt_h"/>
                                          </p:val>
                                        </p:tav>
                                      </p:tavLst>
                                    </p:anim>
                                    <p:animEffect transition="in" filter="fade">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randombar(horizontal)">
                                      <p:cBhvr>
                                        <p:cTn id="32" dur="5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2000"/>
                                        <p:tgtEl>
                                          <p:spTgt spid="1026"/>
                                        </p:tgtEl>
                                      </p:cBhvr>
                                    </p:animEffect>
                                    <p:anim calcmode="lin" valueType="num">
                                      <p:cBhvr>
                                        <p:cTn id="38" dur="2000" fill="hold"/>
                                        <p:tgtEl>
                                          <p:spTgt spid="1026"/>
                                        </p:tgtEl>
                                        <p:attrNameLst>
                                          <p:attrName>ppt_w</p:attrName>
                                        </p:attrNameLst>
                                      </p:cBhvr>
                                      <p:tavLst>
                                        <p:tav tm="0" fmla="#ppt_w*sin(2.5*pi*$)">
                                          <p:val>
                                            <p:fltVal val="0"/>
                                          </p:val>
                                        </p:tav>
                                        <p:tav tm="100000">
                                          <p:val>
                                            <p:fltVal val="1"/>
                                          </p:val>
                                        </p:tav>
                                      </p:tavLst>
                                    </p:anim>
                                    <p:anim calcmode="lin" valueType="num">
                                      <p:cBhvr>
                                        <p:cTn id="3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86000" y="1720840"/>
            <a:ext cx="4572000" cy="3139321"/>
          </a:xfrm>
          <a:prstGeom prst="rect">
            <a:avLst/>
          </a:prstGeom>
        </p:spPr>
        <p:txBody>
          <a:bodyPr>
            <a:spAutoFit/>
          </a:bodyPr>
          <a:lstStyle/>
          <a:p>
            <a:r>
              <a:rPr lang="tr-TR" b="1" dirty="0" smtClean="0"/>
              <a:t>AVRUPADA ÖĞRETME-TATLI SU KRİZİ</a:t>
            </a:r>
            <a:endParaRPr lang="tr-TR" dirty="0"/>
          </a:p>
          <a:p>
            <a:r>
              <a:rPr lang="tr-TR" dirty="0"/>
              <a:t>Toroslar Vali Sabahattin Çakmakoğlu Ortaokulu </a:t>
            </a:r>
          </a:p>
          <a:p>
            <a:r>
              <a:rPr lang="tr-TR" dirty="0"/>
              <a:t>Okulumuzda KA2-Yenilikçi ve İyi Uygulama Değişimi İçin İşbirliği adı altında yer alan Okul Eğitimi Stratejik Ortaklık Projesi </a:t>
            </a:r>
            <a:r>
              <a:rPr lang="tr-TR" dirty="0" err="1"/>
              <a:t>yürütülmektedir.Almanya</a:t>
            </a:r>
            <a:r>
              <a:rPr lang="tr-TR" dirty="0"/>
              <a:t> koordinatörlüğündeki </a:t>
            </a:r>
            <a:r>
              <a:rPr lang="tr-TR" dirty="0" smtClean="0"/>
              <a:t> projemizin </a:t>
            </a:r>
            <a:r>
              <a:rPr lang="tr-TR" dirty="0"/>
              <a:t>diğer </a:t>
            </a:r>
            <a:r>
              <a:rPr lang="tr-TR" dirty="0" err="1"/>
              <a:t>ortakları;Çek</a:t>
            </a:r>
            <a:r>
              <a:rPr lang="tr-TR" dirty="0"/>
              <a:t> </a:t>
            </a:r>
            <a:r>
              <a:rPr lang="tr-TR" dirty="0" err="1"/>
              <a:t>Cumhuriyeti,Romanya</a:t>
            </a:r>
            <a:r>
              <a:rPr lang="tr-TR" dirty="0"/>
              <a:t> </a:t>
            </a:r>
            <a:r>
              <a:rPr lang="tr-TR" dirty="0" smtClean="0"/>
              <a:t>,İsveç ve Bulgaristan’dır.2017-2019 </a:t>
            </a:r>
            <a:r>
              <a:rPr lang="tr-TR" dirty="0"/>
              <a:t>dönemini kapsayan iki yıllık bir projedir</a:t>
            </a:r>
          </a:p>
        </p:txBody>
      </p:sp>
    </p:spTree>
    <p:extLst>
      <p:ext uri="{BB962C8B-B14F-4D97-AF65-F5344CB8AC3E}">
        <p14:creationId xmlns:p14="http://schemas.microsoft.com/office/powerpoint/2010/main" val="14416216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86000" y="1997839"/>
            <a:ext cx="4572000" cy="1754326"/>
          </a:xfrm>
          <a:prstGeom prst="rect">
            <a:avLst/>
          </a:prstGeom>
        </p:spPr>
        <p:txBody>
          <a:bodyPr>
            <a:spAutoFit/>
          </a:bodyPr>
          <a:lstStyle/>
          <a:p>
            <a:r>
              <a:rPr lang="tr-TR" dirty="0" smtClean="0"/>
              <a:t>Beş tane </a:t>
            </a:r>
            <a:r>
              <a:rPr lang="tr-TR" dirty="0" err="1" smtClean="0"/>
              <a:t>Ulusötesi</a:t>
            </a:r>
            <a:r>
              <a:rPr lang="tr-TR" dirty="0" smtClean="0"/>
              <a:t> </a:t>
            </a:r>
            <a:r>
              <a:rPr lang="tr-TR" dirty="0"/>
              <a:t>hareketliliği </a:t>
            </a:r>
            <a:r>
              <a:rPr lang="tr-TR" dirty="0" smtClean="0"/>
              <a:t>toplamda </a:t>
            </a:r>
            <a:r>
              <a:rPr lang="tr-TR" dirty="0"/>
              <a:t>5 ziyareti </a:t>
            </a:r>
            <a:r>
              <a:rPr lang="tr-TR" dirty="0" err="1"/>
              <a:t>kapsamaktadır.Birinci</a:t>
            </a:r>
            <a:r>
              <a:rPr lang="tr-TR" dirty="0"/>
              <a:t> yıl </a:t>
            </a:r>
            <a:r>
              <a:rPr lang="tr-TR" dirty="0" err="1" smtClean="0"/>
              <a:t>İsveç,Almanya</a:t>
            </a:r>
            <a:r>
              <a:rPr lang="tr-TR" dirty="0" smtClean="0"/>
              <a:t> ve Çek Cumhuriyetine ,ikinci yıl Romanya ve  </a:t>
            </a:r>
            <a:r>
              <a:rPr lang="tr-TR" dirty="0" err="1" smtClean="0"/>
              <a:t>Bulgaristana</a:t>
            </a:r>
            <a:r>
              <a:rPr lang="tr-TR" dirty="0" smtClean="0"/>
              <a:t> </a:t>
            </a:r>
            <a:r>
              <a:rPr lang="tr-TR" dirty="0"/>
              <a:t> </a:t>
            </a:r>
            <a:r>
              <a:rPr lang="tr-TR" dirty="0" err="1" smtClean="0"/>
              <a:t>ulusötesi</a:t>
            </a:r>
            <a:r>
              <a:rPr lang="tr-TR" dirty="0" smtClean="0"/>
              <a:t> hareketliliği  </a:t>
            </a:r>
            <a:r>
              <a:rPr lang="tr-TR" dirty="0"/>
              <a:t>katılımı </a:t>
            </a:r>
            <a:r>
              <a:rPr lang="tr-TR" dirty="0" smtClean="0"/>
              <a:t>gerçekleştirilecektir.</a:t>
            </a:r>
            <a:endParaRPr lang="tr-TR" dirty="0"/>
          </a:p>
        </p:txBody>
      </p:sp>
    </p:spTree>
    <p:extLst>
      <p:ext uri="{BB962C8B-B14F-4D97-AF65-F5344CB8AC3E}">
        <p14:creationId xmlns:p14="http://schemas.microsoft.com/office/powerpoint/2010/main" val="34214980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238</TotalTime>
  <Words>316</Words>
  <Application>Microsoft Office PowerPoint</Application>
  <PresentationFormat>Ekran Gösterisi (4:3)</PresentationFormat>
  <Paragraphs>26</Paragraphs>
  <Slides>19</Slides>
  <Notes>2</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Hava Akımı</vt:lpstr>
      <vt:lpstr>PowerPoint Sunusu</vt:lpstr>
      <vt:lpstr>PowerPoint Sunusu</vt:lpstr>
      <vt:lpstr> TATLI SU KRİZİ   Toroslar Vali Sabahattin Çakmakoğlu Ortaokulu  KA2-Okul Eğitimi Stratejik Ortaklıklar Projesi </vt:lpstr>
      <vt:lpstr>TEACHING IN EUROPE: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IN EUROPE:</dc:title>
  <dc:creator>güllüzar</dc:creator>
  <cp:lastModifiedBy>ogretmen</cp:lastModifiedBy>
  <cp:revision>36</cp:revision>
  <dcterms:created xsi:type="dcterms:W3CDTF">2017-10-14T07:10:32Z</dcterms:created>
  <dcterms:modified xsi:type="dcterms:W3CDTF">2017-12-16T05:12:30Z</dcterms:modified>
</cp:coreProperties>
</file>